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8" r:id="rId4"/>
    <p:sldId id="269" r:id="rId5"/>
    <p:sldId id="270" r:id="rId6"/>
    <p:sldId id="272" r:id="rId7"/>
    <p:sldId id="274" r:id="rId8"/>
    <p:sldId id="331" r:id="rId9"/>
    <p:sldId id="332" r:id="rId10"/>
    <p:sldId id="333" r:id="rId11"/>
    <p:sldId id="327" r:id="rId12"/>
    <p:sldId id="329" r:id="rId13"/>
    <p:sldId id="328" r:id="rId14"/>
    <p:sldId id="330" r:id="rId15"/>
    <p:sldId id="334" r:id="rId16"/>
    <p:sldId id="32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5B00"/>
    <a:srgbClr val="01A3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9DFE4-8831-4AF4-B911-23BE0AD12D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BF90F3-542D-4E42-868C-5E0270627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7BF18B-D592-4FFC-95AE-B226EC679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42791-5C02-4830-BCEF-CE28DFB564AD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FD34C2-DAA1-4B5D-8C59-34990A6B4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0A21F4-8ADC-45B4-8BB1-B91DD700A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88980-BC6E-4184-927E-F421AE6499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154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D99A8-A9C2-456C-978B-690663C2A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64A29A-5F80-4AF2-BB8F-26A4D9B941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7136BB-7E86-4721-ABE8-89BA304BC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42791-5C02-4830-BCEF-CE28DFB564AD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83FEF3-303F-4578-A408-59FB29FA8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BA415-4451-4608-8F1F-282003F5C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88980-BC6E-4184-927E-F421AE6499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066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A194DD-ECD0-4999-8602-C757930F79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996451-151F-4EDC-A5E8-54FEBB5665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F18C1-FFB2-4973-92E2-6EF4CD4A7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42791-5C02-4830-BCEF-CE28DFB564AD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C5D07-A37C-419E-B86A-578CF0AE5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90CEF6-39AE-41D2-83F8-C957F8FC7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88980-BC6E-4184-927E-F421AE6499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902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FACDA-DE3D-4E7A-803A-4980CAAA3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067F1-899A-4089-8068-465AD5CA69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75547A-1C56-4810-B5A8-0547293B2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42791-5C02-4830-BCEF-CE28DFB564AD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F85E6-B86B-4EEA-8931-11738555F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B9BA5C-C35A-489A-939D-C3EDFFF3D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88980-BC6E-4184-927E-F421AE6499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289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D4C48-C764-49BF-A878-1376FC5C6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76E0A6-59C9-4FCA-91CB-2467372434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FF4B36-6AED-4C78-9F7E-608A68E7C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42791-5C02-4830-BCEF-CE28DFB564AD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A03665-8029-4529-B448-598BFE106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F4C83-8D72-4F09-8543-59CDF4157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88980-BC6E-4184-927E-F421AE6499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019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53543-C414-4096-8D9D-5B5B85BB0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088B4-A23B-48F0-BED8-D2380DED80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FA02C2-94C9-41E2-B932-C4E32946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6CB8BB-6A0F-4FE5-AD02-D7DBB5D90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42791-5C02-4830-BCEF-CE28DFB564AD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CC6DB3-5C30-415C-BEB9-39C56FD00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919C74-A7C2-4ED2-B2AA-7411767FC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88980-BC6E-4184-927E-F421AE6499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48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7C836-CC57-4AD9-B6BF-5A9B58E0F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354C6B-41E1-4490-9316-2C7662717F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290BFF-68A2-4078-95BD-E4FA1E6801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7AA30F-4E14-40B4-B1EB-DA92F4D324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CB7A57-7441-4238-BE3F-F562C29AB3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7467A5-E382-40D6-9A5D-D4A56FB06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42791-5C02-4830-BCEF-CE28DFB564AD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497A15-6672-41B6-B2E1-436E7849E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7A0657-25FE-4096-951D-EEBB7DB79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88980-BC6E-4184-927E-F421AE6499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740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EAABB-9F95-4E3E-9CD5-B8207EC6E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494F28-5DF6-451A-A56B-4155487A7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42791-5C02-4830-BCEF-CE28DFB564AD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221C21-87AE-4A45-A118-E37F8CCB8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BC68FA-D6C0-47FF-AF31-67A4F1A89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88980-BC6E-4184-927E-F421AE6499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527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C0FD03-C8A1-4F37-8966-46685CAC6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42791-5C02-4830-BCEF-CE28DFB564AD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25AAEF-D8BB-452A-9D55-72A8C85ED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BD9E80-D7E8-4F2F-900F-F18EA7DCE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88980-BC6E-4184-927E-F421AE6499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275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EB127-1DAD-430C-9133-BBB037DC4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6C9B1-627D-48B9-AF29-316525A43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CF652E-73F4-430A-A777-9305B13605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01091C-2EA6-40A9-B82C-438269C4A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42791-5C02-4830-BCEF-CE28DFB564AD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7D361B-7E41-4892-9A94-4630FF352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963099-7B41-4A7B-A342-FEFF9291B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88980-BC6E-4184-927E-F421AE6499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646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4C07A-D8A5-4710-A8D4-8DF3F3DEA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1E372B-C25E-4833-81A6-8F01A2AAA7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FB4C9C-35BD-47C7-9095-AC870F9CA8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F907B3-EA50-4D22-BDE6-B0CB0397D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42791-5C02-4830-BCEF-CE28DFB564AD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EF7A2B-8814-44B1-8C2A-517871F21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9DD81E-4DC3-4C6E-8507-8C90BBFB4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88980-BC6E-4184-927E-F421AE6499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302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7611D2-54F6-4E7D-9FAA-2148BC262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58ABE3-9838-45C1-B4B1-09896A786B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05F1FA-5FCB-4FCF-AD68-3BDE230878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42791-5C02-4830-BCEF-CE28DFB564AD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69990-CA82-4718-BD0D-D984B3FB52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18C655-3B5D-4FF1-B32E-334D7D4793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88980-BC6E-4184-927E-F421AE6499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441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jpeg"/><Relationship Id="rId7" Type="http://schemas.openxmlformats.org/officeDocument/2006/relationships/image" Target="../media/image4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80">
            <a:extLst>
              <a:ext uri="{FF2B5EF4-FFF2-40B4-BE49-F238E27FC236}">
                <a16:creationId xmlns:a16="http://schemas.microsoft.com/office/drawing/2014/main" id="{7CBA4022-142D-435B-8ED6-02FC40FE812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384"/>
            <a:ext cx="12192000" cy="6858000"/>
          </a:xfrm>
          <a:prstGeom prst="rect">
            <a:avLst/>
          </a:prstGeom>
        </p:spPr>
      </p:pic>
      <p:pic>
        <p:nvPicPr>
          <p:cNvPr id="2" name="Resim 83">
            <a:extLst>
              <a:ext uri="{FF2B5EF4-FFF2-40B4-BE49-F238E27FC236}">
                <a16:creationId xmlns:a16="http://schemas.microsoft.com/office/drawing/2014/main" id="{E149BFFC-FC0B-4C79-8FB4-255CBE9915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587" y="2009155"/>
            <a:ext cx="5292690" cy="1169994"/>
          </a:xfrm>
          <a:prstGeom prst="rect">
            <a:avLst/>
          </a:prstGeom>
        </p:spPr>
      </p:pic>
      <p:pic>
        <p:nvPicPr>
          <p:cNvPr id="5" name="Resim 81">
            <a:extLst>
              <a:ext uri="{FF2B5EF4-FFF2-40B4-BE49-F238E27FC236}">
                <a16:creationId xmlns:a16="http://schemas.microsoft.com/office/drawing/2014/main" id="{2E93EAF8-FBA4-4D5E-96F7-50B20B7E2F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3885" y="541030"/>
            <a:ext cx="8520392" cy="6571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E63410A6-E47D-4CDA-A912-C0FDB25E13E4}"/>
              </a:ext>
            </a:extLst>
          </p:cNvPr>
          <p:cNvGrpSpPr/>
          <p:nvPr/>
        </p:nvGrpSpPr>
        <p:grpSpPr>
          <a:xfrm>
            <a:off x="105082" y="5108029"/>
            <a:ext cx="5864794" cy="1643810"/>
            <a:chOff x="105082" y="5483209"/>
            <a:chExt cx="4912808" cy="1268629"/>
          </a:xfrm>
        </p:grpSpPr>
        <p:pic>
          <p:nvPicPr>
            <p:cNvPr id="6" name="Google Shape;99;gf4a54111d8_1_4">
              <a:extLst>
                <a:ext uri="{FF2B5EF4-FFF2-40B4-BE49-F238E27FC236}">
                  <a16:creationId xmlns:a16="http://schemas.microsoft.com/office/drawing/2014/main" id="{AD332B8F-0361-41E4-811F-9308277C8830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41183" y="5554192"/>
              <a:ext cx="530352" cy="5255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102;gf4a54111d8_1_4" descr="logo-info.jpg">
              <a:extLst>
                <a:ext uri="{FF2B5EF4-FFF2-40B4-BE49-F238E27FC236}">
                  <a16:creationId xmlns:a16="http://schemas.microsoft.com/office/drawing/2014/main" id="{F5429B4C-3710-4776-976F-E67BE2329EF4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5082" y="6226417"/>
              <a:ext cx="1464446" cy="4697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103;gf4a54111d8_1_4" descr="LOGO_CEI.JPG">
              <a:extLst>
                <a:ext uri="{FF2B5EF4-FFF2-40B4-BE49-F238E27FC236}">
                  <a16:creationId xmlns:a16="http://schemas.microsoft.com/office/drawing/2014/main" id="{82BF9D92-2B6A-410B-9778-17656ECD1EF6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12718" y="5554192"/>
              <a:ext cx="1079117" cy="4369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104;gf4a54111d8_1_4" descr="logo_isj bun.png">
              <a:extLst>
                <a:ext uri="{FF2B5EF4-FFF2-40B4-BE49-F238E27FC236}">
                  <a16:creationId xmlns:a16="http://schemas.microsoft.com/office/drawing/2014/main" id="{5DA1F7D1-527A-4755-99F3-0B06A49DA757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674610" y="6316854"/>
              <a:ext cx="1754347" cy="3235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105;gf4a54111d8_1_4" descr="ATS.png">
              <a:extLst>
                <a:ext uri="{FF2B5EF4-FFF2-40B4-BE49-F238E27FC236}">
                  <a16:creationId xmlns:a16="http://schemas.microsoft.com/office/drawing/2014/main" id="{0CDF6314-9BCA-40F6-885B-E99DC38313F4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2033965" y="5529697"/>
              <a:ext cx="1079117" cy="4161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106;gf4a54111d8_1_4" descr="Innoquality-logo (1).jpg">
              <a:extLst>
                <a:ext uri="{FF2B5EF4-FFF2-40B4-BE49-F238E27FC236}">
                  <a16:creationId xmlns:a16="http://schemas.microsoft.com/office/drawing/2014/main" id="{38EC8A17-2A18-4783-A698-FBA2BCCE520C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3553444" y="6170702"/>
              <a:ext cx="1464446" cy="5811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107;gf4a54111d8_1_4" descr="LOGO MEM.jpeg">
              <a:extLst>
                <a:ext uri="{FF2B5EF4-FFF2-40B4-BE49-F238E27FC236}">
                  <a16:creationId xmlns:a16="http://schemas.microsoft.com/office/drawing/2014/main" id="{49E3138B-983F-4680-A3B9-4979B9AEE712}"/>
                </a:ext>
              </a:extLst>
            </p:cNvPr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3013885" y="5483209"/>
              <a:ext cx="1277887" cy="68749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78B72D8-CBF7-4BFC-A3B5-2386E1CD7439}"/>
              </a:ext>
            </a:extLst>
          </p:cNvPr>
          <p:cNvSpPr txBox="1"/>
          <p:nvPr/>
        </p:nvSpPr>
        <p:spPr>
          <a:xfrm>
            <a:off x="2238065" y="3941269"/>
            <a:ext cx="5174535" cy="501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ro-RO" sz="2000" b="1" dirty="0">
                <a:solidFill>
                  <a:srgbClr val="FE5B00"/>
                </a:solidFill>
                <a:latin typeface="Avenir Next LT Pro" panose="020B0504020202020204" pitchFamily="34" charset="0"/>
              </a:rPr>
              <a:t>VALLADOLID, 20 – 21 OCTOMBRIE 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09C9B4-F351-452C-A314-5EF6F172D90C}"/>
              </a:ext>
            </a:extLst>
          </p:cNvPr>
          <p:cNvSpPr txBox="1"/>
          <p:nvPr/>
        </p:nvSpPr>
        <p:spPr>
          <a:xfrm>
            <a:off x="1693793" y="3354430"/>
            <a:ext cx="9871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>
                <a:latin typeface="Avenir Next LT Pro" panose="020B0504020202020204" pitchFamily="34" charset="0"/>
              </a:rPr>
              <a:t>Digitalization of Training Contents for Middle Schools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4DE4BF-9163-4983-A378-22A01281A71B}"/>
              </a:ext>
            </a:extLst>
          </p:cNvPr>
          <p:cNvSpPr txBox="1"/>
          <p:nvPr/>
        </p:nvSpPr>
        <p:spPr>
          <a:xfrm>
            <a:off x="6762919" y="4002536"/>
            <a:ext cx="4912760" cy="383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latin typeface="Avenir Next LT Pro" panose="020B0504020202020204" pitchFamily="34" charset="0"/>
              </a:rPr>
              <a:t>2020-1-TR01-KA226-SCH-098485</a:t>
            </a:r>
          </a:p>
        </p:txBody>
      </p:sp>
      <p:pic>
        <p:nvPicPr>
          <p:cNvPr id="19" name="Imagine 18">
            <a:extLst>
              <a:ext uri="{FF2B5EF4-FFF2-40B4-BE49-F238E27FC236}">
                <a16:creationId xmlns:a16="http://schemas.microsoft.com/office/drawing/2014/main" id="{4D892D55-3AA2-A60E-6D53-6B7D3093B510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2919" y="4559252"/>
            <a:ext cx="4912760" cy="221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19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ine 1">
            <a:extLst>
              <a:ext uri="{FF2B5EF4-FFF2-40B4-BE49-F238E27FC236}">
                <a16:creationId xmlns:a16="http://schemas.microsoft.com/office/drawing/2014/main" id="{71B5C02D-E7E9-EB20-DDD5-8866E76BB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526" y="214544"/>
            <a:ext cx="8522947" cy="658425"/>
          </a:xfrm>
          <a:prstGeom prst="rect">
            <a:avLst/>
          </a:prstGeom>
        </p:spPr>
      </p:pic>
      <p:sp>
        <p:nvSpPr>
          <p:cNvPr id="3" name="CasetăText 2">
            <a:extLst>
              <a:ext uri="{FF2B5EF4-FFF2-40B4-BE49-F238E27FC236}">
                <a16:creationId xmlns:a16="http://schemas.microsoft.com/office/drawing/2014/main" id="{AC77F300-874B-932C-F24F-EED7E66D07FA}"/>
              </a:ext>
            </a:extLst>
          </p:cNvPr>
          <p:cNvSpPr txBox="1"/>
          <p:nvPr/>
        </p:nvSpPr>
        <p:spPr>
          <a:xfrm>
            <a:off x="1603706" y="1083076"/>
            <a:ext cx="6270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1800" dirty="0">
                <a:solidFill>
                  <a:srgbClr val="FE5B00"/>
                </a:solidFill>
                <a:latin typeface="Avenir Next LT Pro" panose="020B0504020202020204" pitchFamily="34" charset="0"/>
              </a:rPr>
              <a:t>PLATFORMA DIGITALĂ- 3UNITĂȚI PENTRU MATEMATICĂ</a:t>
            </a:r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id="{4138F06A-D6BF-3DE1-2972-979153C4769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3706" y="1769804"/>
            <a:ext cx="8410306" cy="473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52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ine 1">
            <a:extLst>
              <a:ext uri="{FF2B5EF4-FFF2-40B4-BE49-F238E27FC236}">
                <a16:creationId xmlns:a16="http://schemas.microsoft.com/office/drawing/2014/main" id="{426FEE25-C7A7-9BC7-9816-2D76DF496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706" y="383220"/>
            <a:ext cx="8522947" cy="658425"/>
          </a:xfrm>
          <a:prstGeom prst="rect">
            <a:avLst/>
          </a:prstGeom>
        </p:spPr>
      </p:pic>
      <p:sp>
        <p:nvSpPr>
          <p:cNvPr id="9" name="CasetăText 8">
            <a:extLst>
              <a:ext uri="{FF2B5EF4-FFF2-40B4-BE49-F238E27FC236}">
                <a16:creationId xmlns:a16="http://schemas.microsoft.com/office/drawing/2014/main" id="{0584DDA5-980D-036B-AD68-9DCA49E54F7E}"/>
              </a:ext>
            </a:extLst>
          </p:cNvPr>
          <p:cNvSpPr txBox="1"/>
          <p:nvPr/>
        </p:nvSpPr>
        <p:spPr>
          <a:xfrm>
            <a:off x="2627790" y="1105925"/>
            <a:ext cx="76791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dirty="0">
                <a:solidFill>
                  <a:srgbClr val="C00000"/>
                </a:solidFill>
                <a:latin typeface="Avenir Next LT Pro" panose="020B0504020202020204" pitchFamily="34" charset="-18"/>
              </a:rPr>
              <a:t>IMAGINI DIN TIMPUL PREZENTĂRILOR</a:t>
            </a:r>
          </a:p>
          <a:p>
            <a:pPr algn="ctr"/>
            <a:r>
              <a:rPr lang="ro-RO" sz="2800" b="1" dirty="0">
                <a:solidFill>
                  <a:srgbClr val="C00000"/>
                </a:solidFill>
                <a:latin typeface="Avenir Next LT Pro" panose="020B0504020202020204" pitchFamily="34" charset="-18"/>
              </a:rPr>
              <a:t>ȘTIINȚE</a:t>
            </a:r>
          </a:p>
        </p:txBody>
      </p:sp>
      <p:pic>
        <p:nvPicPr>
          <p:cNvPr id="10" name="Imagine 9">
            <a:extLst>
              <a:ext uri="{FF2B5EF4-FFF2-40B4-BE49-F238E27FC236}">
                <a16:creationId xmlns:a16="http://schemas.microsoft.com/office/drawing/2014/main" id="{34366204-A65E-B9CF-283C-D327E066A6A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004" y="1799826"/>
            <a:ext cx="3389670" cy="25422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ine 10">
            <a:extLst>
              <a:ext uri="{FF2B5EF4-FFF2-40B4-BE49-F238E27FC236}">
                <a16:creationId xmlns:a16="http://schemas.microsoft.com/office/drawing/2014/main" id="{984DB37E-3BD9-F434-C247-0462517CA9B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1041" y="1810923"/>
            <a:ext cx="3391224" cy="25422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ine 11">
            <a:extLst>
              <a:ext uri="{FF2B5EF4-FFF2-40B4-BE49-F238E27FC236}">
                <a16:creationId xmlns:a16="http://schemas.microsoft.com/office/drawing/2014/main" id="{872107C4-1730-FDDF-35FF-9D92ECA529D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7214" y="4588700"/>
            <a:ext cx="2970387" cy="22254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ine 12">
            <a:extLst>
              <a:ext uri="{FF2B5EF4-FFF2-40B4-BE49-F238E27FC236}">
                <a16:creationId xmlns:a16="http://schemas.microsoft.com/office/drawing/2014/main" id="{CE00E445-5B49-6268-44CB-C079A1D0172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0551" y="2421657"/>
            <a:ext cx="4045444" cy="20146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ine 13">
            <a:extLst>
              <a:ext uri="{FF2B5EF4-FFF2-40B4-BE49-F238E27FC236}">
                <a16:creationId xmlns:a16="http://schemas.microsoft.com/office/drawing/2014/main" id="{9FDB4276-CD15-A41E-6A37-2C2F52207F1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0681" y="4581119"/>
            <a:ext cx="4516971" cy="21245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ine 14">
            <a:extLst>
              <a:ext uri="{FF2B5EF4-FFF2-40B4-BE49-F238E27FC236}">
                <a16:creationId xmlns:a16="http://schemas.microsoft.com/office/drawing/2014/main" id="{002A479D-AE14-49C2-87E9-C880A3D28E2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372" y="4436342"/>
            <a:ext cx="3456302" cy="23777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978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ine 1">
            <a:extLst>
              <a:ext uri="{FF2B5EF4-FFF2-40B4-BE49-F238E27FC236}">
                <a16:creationId xmlns:a16="http://schemas.microsoft.com/office/drawing/2014/main" id="{3B24E563-1405-A627-6051-8E1C7C48A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765" y="498630"/>
            <a:ext cx="8522947" cy="658425"/>
          </a:xfrm>
          <a:prstGeom prst="rect">
            <a:avLst/>
          </a:prstGeom>
        </p:spPr>
      </p:pic>
      <p:pic>
        <p:nvPicPr>
          <p:cNvPr id="5" name="Imagine 4">
            <a:extLst>
              <a:ext uri="{FF2B5EF4-FFF2-40B4-BE49-F238E27FC236}">
                <a16:creationId xmlns:a16="http://schemas.microsoft.com/office/drawing/2014/main" id="{6596321C-F5E3-DDF2-C5DC-593D2034F2B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788" y="1418607"/>
            <a:ext cx="2518810" cy="26139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ine 7">
            <a:extLst>
              <a:ext uri="{FF2B5EF4-FFF2-40B4-BE49-F238E27FC236}">
                <a16:creationId xmlns:a16="http://schemas.microsoft.com/office/drawing/2014/main" id="{1CA72922-397F-810B-9785-34C0626FCDA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426" y="4032520"/>
            <a:ext cx="2518810" cy="26606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ine 10">
            <a:extLst>
              <a:ext uri="{FF2B5EF4-FFF2-40B4-BE49-F238E27FC236}">
                <a16:creationId xmlns:a16="http://schemas.microsoft.com/office/drawing/2014/main" id="{4C82BAA2-3C8F-27D0-DB11-8C30694E495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3030" y="1418607"/>
            <a:ext cx="2466170" cy="26139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ine 11">
            <a:extLst>
              <a:ext uri="{FF2B5EF4-FFF2-40B4-BE49-F238E27FC236}">
                <a16:creationId xmlns:a16="http://schemas.microsoft.com/office/drawing/2014/main" id="{83793798-81CE-DDA1-7A6C-63B5B5C0D52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1045" y="1535311"/>
            <a:ext cx="3322682" cy="22186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ine 13">
            <a:extLst>
              <a:ext uri="{FF2B5EF4-FFF2-40B4-BE49-F238E27FC236}">
                <a16:creationId xmlns:a16="http://schemas.microsoft.com/office/drawing/2014/main" id="{E5DCD0F5-1E46-E129-64A2-0F7EF19AC19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611827" y="3922386"/>
            <a:ext cx="2658964" cy="3078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ine 8">
            <a:extLst>
              <a:ext uri="{FF2B5EF4-FFF2-40B4-BE49-F238E27FC236}">
                <a16:creationId xmlns:a16="http://schemas.microsoft.com/office/drawing/2014/main" id="{BC756A0D-38C7-CF44-1C6A-4B01AA85B86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2704" y="4177255"/>
            <a:ext cx="2926364" cy="26139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614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ine 1">
            <a:extLst>
              <a:ext uri="{FF2B5EF4-FFF2-40B4-BE49-F238E27FC236}">
                <a16:creationId xmlns:a16="http://schemas.microsoft.com/office/drawing/2014/main" id="{E6AE0BB2-D222-EEDF-9FBD-72833068C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706" y="383220"/>
            <a:ext cx="8522947" cy="658425"/>
          </a:xfrm>
          <a:prstGeom prst="rect">
            <a:avLst/>
          </a:prstGeom>
        </p:spPr>
      </p:pic>
      <p:sp>
        <p:nvSpPr>
          <p:cNvPr id="3" name="CasetăText 2">
            <a:extLst>
              <a:ext uri="{FF2B5EF4-FFF2-40B4-BE49-F238E27FC236}">
                <a16:creationId xmlns:a16="http://schemas.microsoft.com/office/drawing/2014/main" id="{81C7BA49-B407-3F5F-A0C7-8EEC55D48E38}"/>
              </a:ext>
            </a:extLst>
          </p:cNvPr>
          <p:cNvSpPr txBox="1"/>
          <p:nvPr/>
        </p:nvSpPr>
        <p:spPr>
          <a:xfrm>
            <a:off x="2734322" y="1277392"/>
            <a:ext cx="76791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dirty="0">
                <a:solidFill>
                  <a:srgbClr val="C00000"/>
                </a:solidFill>
                <a:latin typeface="Avenir Next LT Pro" panose="020B0504020202020204" pitchFamily="34" charset="-18"/>
              </a:rPr>
              <a:t>IMAGINI DIN TIMPUL PREZENTĂRILOR</a:t>
            </a:r>
          </a:p>
          <a:p>
            <a:pPr algn="ctr"/>
            <a:r>
              <a:rPr lang="ro-RO" sz="2800" b="1" dirty="0">
                <a:solidFill>
                  <a:srgbClr val="C00000"/>
                </a:solidFill>
                <a:latin typeface="Avenir Next LT Pro" panose="020B0504020202020204" pitchFamily="34" charset="-18"/>
              </a:rPr>
              <a:t>ȘTIINȚE</a:t>
            </a:r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id="{78D18AF6-9B64-8A53-D86C-73ADB3BE023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275" y="1871284"/>
            <a:ext cx="2963606" cy="2226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ine 4">
            <a:extLst>
              <a:ext uri="{FF2B5EF4-FFF2-40B4-BE49-F238E27FC236}">
                <a16:creationId xmlns:a16="http://schemas.microsoft.com/office/drawing/2014/main" id="{659265DE-7596-CF46-81FF-7B4D017D04B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1643" y="1871284"/>
            <a:ext cx="2965752" cy="2226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ine 5">
            <a:extLst>
              <a:ext uri="{FF2B5EF4-FFF2-40B4-BE49-F238E27FC236}">
                <a16:creationId xmlns:a16="http://schemas.microsoft.com/office/drawing/2014/main" id="{54A46DAD-8149-5E6B-015C-E75EC1D5D91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7626" y="2357020"/>
            <a:ext cx="3896745" cy="20684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ine 6">
            <a:extLst>
              <a:ext uri="{FF2B5EF4-FFF2-40B4-BE49-F238E27FC236}">
                <a16:creationId xmlns:a16="http://schemas.microsoft.com/office/drawing/2014/main" id="{A235E4BF-55BB-F69D-DA18-CEA2E2215C1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301" y="4425514"/>
            <a:ext cx="3470617" cy="20160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ine 7">
            <a:extLst>
              <a:ext uri="{FF2B5EF4-FFF2-40B4-BE49-F238E27FC236}">
                <a16:creationId xmlns:a16="http://schemas.microsoft.com/office/drawing/2014/main" id="{7F8395EA-BA99-62A9-24E4-076770CA927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0429" y="4626501"/>
            <a:ext cx="3896745" cy="21681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ine 8">
            <a:extLst>
              <a:ext uri="{FF2B5EF4-FFF2-40B4-BE49-F238E27FC236}">
                <a16:creationId xmlns:a16="http://schemas.microsoft.com/office/drawing/2014/main" id="{35D0A7A1-4BF2-383C-B293-47C39785B33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4686" y="4527631"/>
            <a:ext cx="3401232" cy="23658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800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>
            <a:extLst>
              <a:ext uri="{FF2B5EF4-FFF2-40B4-BE49-F238E27FC236}">
                <a16:creationId xmlns:a16="http://schemas.microsoft.com/office/drawing/2014/main" id="{5B01A258-CEBE-8F4E-FC35-0061EF638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808" y="578530"/>
            <a:ext cx="8522947" cy="658425"/>
          </a:xfrm>
          <a:prstGeom prst="rect">
            <a:avLst/>
          </a:prstGeom>
        </p:spPr>
      </p:pic>
      <p:sp>
        <p:nvSpPr>
          <p:cNvPr id="5" name="CasetăText 4">
            <a:extLst>
              <a:ext uri="{FF2B5EF4-FFF2-40B4-BE49-F238E27FC236}">
                <a16:creationId xmlns:a16="http://schemas.microsoft.com/office/drawing/2014/main" id="{27157EB2-CD9B-42C9-D2FB-1CB0F2869FD3}"/>
              </a:ext>
            </a:extLst>
          </p:cNvPr>
          <p:cNvSpPr txBox="1"/>
          <p:nvPr/>
        </p:nvSpPr>
        <p:spPr>
          <a:xfrm>
            <a:off x="2246050" y="1384917"/>
            <a:ext cx="74483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dirty="0">
                <a:solidFill>
                  <a:srgbClr val="C00000"/>
                </a:solidFill>
                <a:latin typeface="Avenir Next LT Pro" panose="020B0504020202020204" pitchFamily="34" charset="-18"/>
              </a:rPr>
              <a:t>IMAGINI DIN TIMPUL PREZENTĂRILOR</a:t>
            </a:r>
          </a:p>
          <a:p>
            <a:pPr algn="ctr"/>
            <a:r>
              <a:rPr lang="ro-RO" sz="1800" dirty="0">
                <a:solidFill>
                  <a:srgbClr val="C00000"/>
                </a:solidFill>
                <a:latin typeface="Avenir Next LT Pro" panose="020B0504020202020204" pitchFamily="34" charset="-18"/>
              </a:rPr>
              <a:t> </a:t>
            </a:r>
            <a:r>
              <a:rPr lang="ro-RO" sz="2800" b="1" dirty="0">
                <a:solidFill>
                  <a:srgbClr val="C00000"/>
                </a:solidFill>
                <a:latin typeface="Avenir Next LT Pro" panose="020B0504020202020204" pitchFamily="34" charset="-18"/>
              </a:rPr>
              <a:t>ENGLEZA</a:t>
            </a:r>
          </a:p>
        </p:txBody>
      </p:sp>
      <p:pic>
        <p:nvPicPr>
          <p:cNvPr id="6" name="Imagine 5">
            <a:extLst>
              <a:ext uri="{FF2B5EF4-FFF2-40B4-BE49-F238E27FC236}">
                <a16:creationId xmlns:a16="http://schemas.microsoft.com/office/drawing/2014/main" id="{18CD1764-0EDE-B875-7C57-335E943BC00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871" y="2061530"/>
            <a:ext cx="3643050" cy="27349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ine 7">
            <a:extLst>
              <a:ext uri="{FF2B5EF4-FFF2-40B4-BE49-F238E27FC236}">
                <a16:creationId xmlns:a16="http://schemas.microsoft.com/office/drawing/2014/main" id="{762D70C0-EF18-77D2-CD37-489D7ED2B5E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7151" y="1951974"/>
            <a:ext cx="3640754" cy="27349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ine 8">
            <a:extLst>
              <a:ext uri="{FF2B5EF4-FFF2-40B4-BE49-F238E27FC236}">
                <a16:creationId xmlns:a16="http://schemas.microsoft.com/office/drawing/2014/main" id="{89317FC7-C544-2278-F1CF-0B10940C754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2612" y="2339024"/>
            <a:ext cx="2996848" cy="39926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ine 9">
            <a:extLst>
              <a:ext uri="{FF2B5EF4-FFF2-40B4-BE49-F238E27FC236}">
                <a16:creationId xmlns:a16="http://schemas.microsoft.com/office/drawing/2014/main" id="{23BDE57C-BC9D-BD25-B74C-BB3A423E57E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577" y="4686915"/>
            <a:ext cx="3719191" cy="20562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ine 10">
            <a:extLst>
              <a:ext uri="{FF2B5EF4-FFF2-40B4-BE49-F238E27FC236}">
                <a16:creationId xmlns:a16="http://schemas.microsoft.com/office/drawing/2014/main" id="{6A51DBCC-2995-C5BB-5445-2219CBA9037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807" y="2928751"/>
            <a:ext cx="680370" cy="1271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ine 12">
            <a:extLst>
              <a:ext uri="{FF2B5EF4-FFF2-40B4-BE49-F238E27FC236}">
                <a16:creationId xmlns:a16="http://schemas.microsoft.com/office/drawing/2014/main" id="{D0851FC3-2049-FC73-239F-80A0FBAC150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7151" y="4518977"/>
            <a:ext cx="3839716" cy="20881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520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ine 1">
            <a:extLst>
              <a:ext uri="{FF2B5EF4-FFF2-40B4-BE49-F238E27FC236}">
                <a16:creationId xmlns:a16="http://schemas.microsoft.com/office/drawing/2014/main" id="{3C95A6C8-8BE1-E107-F073-929C852E9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808" y="578530"/>
            <a:ext cx="8522947" cy="658425"/>
          </a:xfrm>
          <a:prstGeom prst="rect">
            <a:avLst/>
          </a:prstGeom>
        </p:spPr>
      </p:pic>
      <p:pic>
        <p:nvPicPr>
          <p:cNvPr id="5" name="Imagine 4">
            <a:extLst>
              <a:ext uri="{FF2B5EF4-FFF2-40B4-BE49-F238E27FC236}">
                <a16:creationId xmlns:a16="http://schemas.microsoft.com/office/drawing/2014/main" id="{AB9A7BC1-0C88-854C-11FC-5D5D00439B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994" y="1583704"/>
            <a:ext cx="11214012" cy="50433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172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81">
            <a:extLst>
              <a:ext uri="{FF2B5EF4-FFF2-40B4-BE49-F238E27FC236}">
                <a16:creationId xmlns:a16="http://schemas.microsoft.com/office/drawing/2014/main" id="{764E58E1-A68F-2583-013A-6582FBC0A2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6623" y="425620"/>
            <a:ext cx="8520392" cy="657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ine 3">
            <a:extLst>
              <a:ext uri="{FF2B5EF4-FFF2-40B4-BE49-F238E27FC236}">
                <a16:creationId xmlns:a16="http://schemas.microsoft.com/office/drawing/2014/main" id="{6BA1CA81-A5B3-A747-D2F2-44B53335B0C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7799" y="1400345"/>
            <a:ext cx="5731239" cy="43009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Imagine 4">
            <a:extLst>
              <a:ext uri="{FF2B5EF4-FFF2-40B4-BE49-F238E27FC236}">
                <a16:creationId xmlns:a16="http://schemas.microsoft.com/office/drawing/2014/main" id="{4753C35B-3EDE-A9B3-6AB9-CF56C4092C4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967" y="1153959"/>
            <a:ext cx="1798780" cy="23968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Imagine 5">
            <a:extLst>
              <a:ext uri="{FF2B5EF4-FFF2-40B4-BE49-F238E27FC236}">
                <a16:creationId xmlns:a16="http://schemas.microsoft.com/office/drawing/2014/main" id="{87876F45-5B64-FBBE-E887-7169BFA977D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7669" y="1153959"/>
            <a:ext cx="2534987" cy="19023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Imagine 6">
            <a:extLst>
              <a:ext uri="{FF2B5EF4-FFF2-40B4-BE49-F238E27FC236}">
                <a16:creationId xmlns:a16="http://schemas.microsoft.com/office/drawing/2014/main" id="{0C30940A-91BA-8000-009C-FB77F0114DE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5578" y="3240185"/>
            <a:ext cx="2399455" cy="31921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ine 7">
            <a:extLst>
              <a:ext uri="{FF2B5EF4-FFF2-40B4-BE49-F238E27FC236}">
                <a16:creationId xmlns:a16="http://schemas.microsoft.com/office/drawing/2014/main" id="{51A0BB71-53CC-1018-962D-9EEC2382FFA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958" y="3723077"/>
            <a:ext cx="2231329" cy="29629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8627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80">
            <a:extLst>
              <a:ext uri="{FF2B5EF4-FFF2-40B4-BE49-F238E27FC236}">
                <a16:creationId xmlns:a16="http://schemas.microsoft.com/office/drawing/2014/main" id="{86751A47-64AC-4086-885A-DAB59860CC1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3" name="Resim 81">
            <a:extLst>
              <a:ext uri="{FF2B5EF4-FFF2-40B4-BE49-F238E27FC236}">
                <a16:creationId xmlns:a16="http://schemas.microsoft.com/office/drawing/2014/main" id="{77E6BDBA-9F97-4307-B2AC-BB74C5F43B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1629" y="541030"/>
            <a:ext cx="8520392" cy="65714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488957-359B-4BE2-A1BF-303A5627E316}"/>
              </a:ext>
            </a:extLst>
          </p:cNvPr>
          <p:cNvSpPr txBox="1"/>
          <p:nvPr/>
        </p:nvSpPr>
        <p:spPr>
          <a:xfrm>
            <a:off x="413341" y="1477598"/>
            <a:ext cx="7673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2800" dirty="0">
                <a:solidFill>
                  <a:srgbClr val="FE5B00"/>
                </a:solidFill>
                <a:latin typeface="Avenir Next LT Pro" panose="020B0504020202020204" pitchFamily="34" charset="0"/>
              </a:rPr>
              <a:t>INFORMAȚII DESPRE PROIECT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C736EEC-65F3-4106-80CE-FB5152A2F5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943986"/>
              </p:ext>
            </p:extLst>
          </p:nvPr>
        </p:nvGraphicFramePr>
        <p:xfrm>
          <a:off x="413341" y="2469931"/>
          <a:ext cx="11120936" cy="373557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086604">
                  <a:extLst>
                    <a:ext uri="{9D8B030D-6E8A-4147-A177-3AD203B41FA5}">
                      <a16:colId xmlns:a16="http://schemas.microsoft.com/office/drawing/2014/main" val="825319376"/>
                    </a:ext>
                  </a:extLst>
                </a:gridCol>
                <a:gridCol w="8034332">
                  <a:extLst>
                    <a:ext uri="{9D8B030D-6E8A-4147-A177-3AD203B41FA5}">
                      <a16:colId xmlns:a16="http://schemas.microsoft.com/office/drawing/2014/main" val="3780979183"/>
                    </a:ext>
                  </a:extLst>
                </a:gridCol>
              </a:tblGrid>
              <a:tr h="5954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 b="1" dirty="0">
                          <a:solidFill>
                            <a:srgbClr val="01A3D7"/>
                          </a:solidFill>
                          <a:effectLst/>
                          <a:latin typeface="Avenir Next LT Pro" panose="020B0504020202020204" pitchFamily="34" charset="0"/>
                        </a:rPr>
                        <a:t>Perioada de implementare</a:t>
                      </a:r>
                      <a:endParaRPr lang="en-GB" sz="1800" b="1" dirty="0">
                        <a:solidFill>
                          <a:srgbClr val="01A3D7"/>
                        </a:solidFill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 dirty="0">
                          <a:effectLst/>
                          <a:latin typeface="Avenir Next LT Pro" panose="020B0504020202020204" pitchFamily="34" charset="0"/>
                        </a:rPr>
                        <a:t>01/06/2021 – 31/05/2023 (2 ani)</a:t>
                      </a:r>
                      <a:endParaRPr lang="en-GB" sz="180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244161"/>
                  </a:ext>
                </a:extLst>
              </a:tr>
              <a:tr h="3384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 b="1" dirty="0">
                          <a:solidFill>
                            <a:srgbClr val="01A3D7"/>
                          </a:solidFill>
                          <a:effectLst/>
                          <a:latin typeface="Avenir Next LT Pro" panose="020B0504020202020204" pitchFamily="34" charset="0"/>
                        </a:rPr>
                        <a:t>Buget</a:t>
                      </a:r>
                      <a:endParaRPr lang="en-GB" sz="1800" b="1" dirty="0">
                        <a:solidFill>
                          <a:srgbClr val="01A3D7"/>
                        </a:solidFill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Avenir Next LT Pro" panose="020B0504020202020204" pitchFamily="34" charset="0"/>
                        </a:rPr>
                        <a:t>28667</a:t>
                      </a:r>
                      <a:r>
                        <a:rPr lang="ro-RO" sz="1800" dirty="0">
                          <a:effectLst/>
                          <a:latin typeface="Avenir Next LT Pro" panose="020B0504020202020204" pitchFamily="34" charset="0"/>
                        </a:rPr>
                        <a:t>€</a:t>
                      </a:r>
                      <a:endParaRPr lang="en-GB" sz="180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95965188"/>
                  </a:ext>
                </a:extLst>
              </a:tr>
              <a:tr h="24632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 b="1" dirty="0">
                          <a:solidFill>
                            <a:srgbClr val="01A3D7"/>
                          </a:solidFill>
                          <a:effectLst/>
                          <a:latin typeface="Avenir Next LT Pro" panose="020B0504020202020204" pitchFamily="34" charset="0"/>
                        </a:rPr>
                        <a:t>Parteneri europeni</a:t>
                      </a:r>
                      <a:endParaRPr lang="en-GB" sz="1800" b="1" dirty="0">
                        <a:solidFill>
                          <a:srgbClr val="01A3D7"/>
                        </a:solidFill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Clr>
                          <a:srgbClr val="01A3D7"/>
                        </a:buClr>
                        <a:buFont typeface="Wingdings" panose="05000000000000000000" pitchFamily="2" charset="2"/>
                        <a:buChar char=""/>
                      </a:pPr>
                      <a:r>
                        <a:rPr lang="en-US" sz="1800" dirty="0">
                          <a:effectLst/>
                          <a:latin typeface="Avenir Next LT Pro" panose="020B0504020202020204" pitchFamily="34" charset="0"/>
                        </a:rPr>
                        <a:t>THE GOVERNORSHIP OF ISTANBUL (TR)</a:t>
                      </a:r>
                      <a:endParaRPr lang="en-GB" sz="1800" dirty="0">
                        <a:effectLst/>
                        <a:latin typeface="Avenir Next LT Pro" panose="020B05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Clr>
                          <a:srgbClr val="01A3D7"/>
                        </a:buClr>
                        <a:buFont typeface="Wingdings" panose="05000000000000000000" pitchFamily="2" charset="2"/>
                        <a:buChar char=""/>
                      </a:pPr>
                      <a:r>
                        <a:rPr lang="en-US" sz="1800" dirty="0">
                          <a:effectLst/>
                          <a:latin typeface="Avenir Next LT Pro" panose="020B0504020202020204" pitchFamily="34" charset="0"/>
                        </a:rPr>
                        <a:t>Center for Educational Initiatives (</a:t>
                      </a:r>
                      <a:r>
                        <a:rPr lang="en-US" sz="1800" dirty="0" err="1">
                          <a:effectLst/>
                          <a:latin typeface="Avenir Next LT Pro" panose="020B0504020202020204" pitchFamily="34" charset="0"/>
                        </a:rPr>
                        <a:t>CEI</a:t>
                      </a:r>
                      <a:r>
                        <a:rPr lang="en-US" sz="1800" dirty="0">
                          <a:effectLst/>
                          <a:latin typeface="Avenir Next LT Pro" panose="020B0504020202020204" pitchFamily="34" charset="0"/>
                        </a:rPr>
                        <a:t>) (BG)</a:t>
                      </a:r>
                      <a:endParaRPr lang="en-GB" sz="1800" dirty="0">
                        <a:effectLst/>
                        <a:latin typeface="Avenir Next LT Pro" panose="020B05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Clr>
                          <a:srgbClr val="01A3D7"/>
                        </a:buClr>
                        <a:buFont typeface="Wingdings" panose="05000000000000000000" pitchFamily="2" charset="2"/>
                        <a:buChar char=""/>
                      </a:pPr>
                      <a:r>
                        <a:rPr lang="en-US" sz="1800" dirty="0">
                          <a:effectLst/>
                          <a:latin typeface="Avenir Next LT Pro" panose="020B0504020202020204" pitchFamily="34" charset="0"/>
                        </a:rPr>
                        <a:t>Instituto Para El </a:t>
                      </a:r>
                      <a:r>
                        <a:rPr lang="en-US" sz="1800" dirty="0" err="1">
                          <a:effectLst/>
                          <a:latin typeface="Avenir Next LT Pro" panose="020B0504020202020204" pitchFamily="34" charset="0"/>
                        </a:rPr>
                        <a:t>Fomento</a:t>
                      </a:r>
                      <a:r>
                        <a:rPr lang="en-US" sz="1800" dirty="0">
                          <a:effectLst/>
                          <a:latin typeface="Avenir Next LT Pro" panose="020B0504020202020204" pitchFamily="34" charset="0"/>
                        </a:rPr>
                        <a:t> Del Desarrollo Y La </a:t>
                      </a:r>
                      <a:r>
                        <a:rPr lang="en-US" sz="1800" dirty="0" err="1">
                          <a:effectLst/>
                          <a:latin typeface="Avenir Next LT Pro" panose="020B0504020202020204" pitchFamily="34" charset="0"/>
                        </a:rPr>
                        <a:t>Formacion</a:t>
                      </a:r>
                      <a:r>
                        <a:rPr lang="en-US" sz="1800" dirty="0">
                          <a:effectLst/>
                          <a:latin typeface="Avenir Next LT Pro" panose="020B0504020202020204" pitchFamily="34" charset="0"/>
                        </a:rPr>
                        <a:t> SL (ES)</a:t>
                      </a:r>
                      <a:endParaRPr lang="en-GB" sz="1800" dirty="0">
                        <a:effectLst/>
                        <a:latin typeface="Avenir Next LT Pro" panose="020B05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Clr>
                          <a:srgbClr val="01A3D7"/>
                        </a:buClr>
                        <a:buFont typeface="Wingdings" panose="05000000000000000000" pitchFamily="2" charset="2"/>
                        <a:buChar char=""/>
                      </a:pPr>
                      <a:r>
                        <a:rPr lang="en-US" sz="1800" dirty="0" err="1">
                          <a:effectLst/>
                          <a:latin typeface="Avenir Next LT Pro" panose="020B0504020202020204" pitchFamily="34" charset="0"/>
                        </a:rPr>
                        <a:t>Innoquality</a:t>
                      </a:r>
                      <a:r>
                        <a:rPr lang="en-US" sz="1800" dirty="0">
                          <a:effectLst/>
                          <a:latin typeface="Avenir Next LT Pro" panose="020B0504020202020204" pitchFamily="34" charset="0"/>
                        </a:rPr>
                        <a:t> Systems Limited (IR)</a:t>
                      </a:r>
                      <a:endParaRPr lang="en-GB" sz="1800" dirty="0">
                        <a:effectLst/>
                        <a:latin typeface="Avenir Next LT Pro" panose="020B05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Clr>
                          <a:srgbClr val="01A3D7"/>
                        </a:buClr>
                        <a:buFont typeface="Wingdings" panose="05000000000000000000" pitchFamily="2" charset="2"/>
                        <a:buChar char=""/>
                      </a:pPr>
                      <a:r>
                        <a:rPr lang="en-US" sz="1800" dirty="0">
                          <a:effectLst/>
                          <a:latin typeface="Avenir Next LT Pro" panose="020B0504020202020204" pitchFamily="34" charset="0"/>
                        </a:rPr>
                        <a:t>Advanced Technology Systems </a:t>
                      </a:r>
                      <a:r>
                        <a:rPr lang="en-US" sz="1800" dirty="0" err="1">
                          <a:effectLst/>
                          <a:latin typeface="Avenir Next LT Pro" panose="020B0504020202020204" pitchFamily="34" charset="0"/>
                        </a:rPr>
                        <a:t>Srl</a:t>
                      </a:r>
                      <a:r>
                        <a:rPr lang="en-US" sz="1800" dirty="0">
                          <a:effectLst/>
                          <a:latin typeface="Avenir Next LT Pro" panose="020B0504020202020204" pitchFamily="34" charset="0"/>
                        </a:rPr>
                        <a:t> (RO)</a:t>
                      </a:r>
                      <a:endParaRPr lang="en-GB" sz="1800" dirty="0">
                        <a:effectLst/>
                        <a:latin typeface="Avenir Next LT Pro" panose="020B05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Clr>
                          <a:srgbClr val="01A3D7"/>
                        </a:buClr>
                        <a:buFont typeface="Wingdings" panose="05000000000000000000" pitchFamily="2" charset="2"/>
                        <a:buChar char=""/>
                      </a:pPr>
                      <a:r>
                        <a:rPr lang="en-US" sz="1800" dirty="0" err="1">
                          <a:effectLst/>
                          <a:latin typeface="Avenir Next LT Pro" panose="020B0504020202020204" pitchFamily="34" charset="0"/>
                        </a:rPr>
                        <a:t>Bogazici</a:t>
                      </a:r>
                      <a:r>
                        <a:rPr lang="en-US" sz="1800" dirty="0">
                          <a:effectLst/>
                          <a:latin typeface="Avenir Next LT Pro" panose="020B05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venir Next LT Pro" panose="020B0504020202020204" pitchFamily="34" charset="0"/>
                        </a:rPr>
                        <a:t>Universitesi</a:t>
                      </a:r>
                      <a:r>
                        <a:rPr lang="en-US" sz="1800" dirty="0">
                          <a:effectLst/>
                          <a:latin typeface="Avenir Next LT Pro" panose="020B0504020202020204" pitchFamily="34" charset="0"/>
                        </a:rPr>
                        <a:t> (TR)</a:t>
                      </a:r>
                      <a:endParaRPr lang="en-GB" sz="1800" dirty="0">
                        <a:effectLst/>
                        <a:latin typeface="Avenir Next LT Pro" panose="020B05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Clr>
                          <a:srgbClr val="01A3D7"/>
                        </a:buClr>
                        <a:buFont typeface="Wingdings" panose="05000000000000000000" pitchFamily="2" charset="2"/>
                        <a:buChar char=""/>
                      </a:pPr>
                      <a:r>
                        <a:rPr lang="en-US" sz="1800" dirty="0">
                          <a:effectLst/>
                          <a:latin typeface="Avenir Next LT Pro" panose="020B0504020202020204" pitchFamily="34" charset="0"/>
                        </a:rPr>
                        <a:t>Istanbul Milli </a:t>
                      </a:r>
                      <a:r>
                        <a:rPr lang="en-US" sz="1800" dirty="0" err="1">
                          <a:effectLst/>
                          <a:latin typeface="Avenir Next LT Pro" panose="020B0504020202020204" pitchFamily="34" charset="0"/>
                        </a:rPr>
                        <a:t>Egitim</a:t>
                      </a:r>
                      <a:r>
                        <a:rPr lang="en-US" sz="1800" dirty="0">
                          <a:effectLst/>
                          <a:latin typeface="Avenir Next LT Pro" panose="020B05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venir Next LT Pro" panose="020B0504020202020204" pitchFamily="34" charset="0"/>
                        </a:rPr>
                        <a:t>Mudurlugu</a:t>
                      </a:r>
                      <a:r>
                        <a:rPr lang="en-US" sz="1800" dirty="0">
                          <a:effectLst/>
                          <a:latin typeface="Avenir Next LT Pro" panose="020B0504020202020204" pitchFamily="34" charset="0"/>
                        </a:rPr>
                        <a:t> (TR)</a:t>
                      </a:r>
                      <a:endParaRPr lang="en-GB" sz="180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7342227"/>
                  </a:ext>
                </a:extLst>
              </a:tr>
              <a:tr h="3384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800" b="1" dirty="0">
                          <a:solidFill>
                            <a:srgbClr val="01A3D7"/>
                          </a:solidFill>
                          <a:effectLst/>
                          <a:latin typeface="Avenir Next LT Pro" panose="020B0504020202020204" pitchFamily="34" charset="0"/>
                        </a:rPr>
                        <a:t>Beneficiari</a:t>
                      </a:r>
                      <a:endParaRPr lang="en-GB" sz="1800" b="1" dirty="0">
                        <a:solidFill>
                          <a:srgbClr val="01A3D7"/>
                        </a:solidFill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 err="1">
                          <a:effectLst/>
                          <a:latin typeface="Avenir Next LT Pro" panose="020B0504020202020204" pitchFamily="34" charset="0"/>
                        </a:rPr>
                        <a:t>Elevi</a:t>
                      </a:r>
                      <a:r>
                        <a:rPr lang="en-US" sz="1800" dirty="0">
                          <a:effectLst/>
                          <a:latin typeface="Avenir Next LT Pro" panose="020B0504020202020204" pitchFamily="34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Avenir Next LT Pro" panose="020B0504020202020204" pitchFamily="34" charset="0"/>
                        </a:rPr>
                        <a:t>părinți</a:t>
                      </a:r>
                      <a:r>
                        <a:rPr lang="en-US" sz="1800" dirty="0">
                          <a:effectLst/>
                          <a:latin typeface="Avenir Next LT Pro" panose="020B0504020202020204" pitchFamily="34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Avenir Next LT Pro" panose="020B0504020202020204" pitchFamily="34" charset="0"/>
                        </a:rPr>
                        <a:t>profesori</a:t>
                      </a:r>
                      <a:r>
                        <a:rPr lang="en-US" sz="1800" dirty="0">
                          <a:effectLst/>
                          <a:latin typeface="Avenir Next LT Pro" panose="020B05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venir Next LT Pro" panose="020B0504020202020204" pitchFamily="34" charset="0"/>
                        </a:rPr>
                        <a:t>și</a:t>
                      </a:r>
                      <a:r>
                        <a:rPr lang="en-US" sz="1800" dirty="0">
                          <a:effectLst/>
                          <a:latin typeface="Avenir Next LT Pro" panose="020B05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venir Next LT Pro" panose="020B0504020202020204" pitchFamily="34" charset="0"/>
                        </a:rPr>
                        <a:t>coordonatori</a:t>
                      </a:r>
                      <a:r>
                        <a:rPr lang="en-US" sz="1800" dirty="0">
                          <a:effectLst/>
                          <a:latin typeface="Avenir Next LT Pro" panose="020B05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venir Next LT Pro" panose="020B0504020202020204" pitchFamily="34" charset="0"/>
                        </a:rPr>
                        <a:t>educaționali</a:t>
                      </a:r>
                      <a:endParaRPr lang="en-GB" sz="180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47407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082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80">
            <a:extLst>
              <a:ext uri="{FF2B5EF4-FFF2-40B4-BE49-F238E27FC236}">
                <a16:creationId xmlns:a16="http://schemas.microsoft.com/office/drawing/2014/main" id="{86751A47-64AC-4086-885A-DAB59860CC1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3" name="Resim 81">
            <a:extLst>
              <a:ext uri="{FF2B5EF4-FFF2-40B4-BE49-F238E27FC236}">
                <a16:creationId xmlns:a16="http://schemas.microsoft.com/office/drawing/2014/main" id="{77E6BDBA-9F97-4307-B2AC-BB74C5F43B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3885" y="541030"/>
            <a:ext cx="8520392" cy="65714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488957-359B-4BE2-A1BF-303A5627E316}"/>
              </a:ext>
            </a:extLst>
          </p:cNvPr>
          <p:cNvSpPr txBox="1"/>
          <p:nvPr/>
        </p:nvSpPr>
        <p:spPr>
          <a:xfrm>
            <a:off x="849093" y="1701103"/>
            <a:ext cx="5732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rgbClr val="FE5B00"/>
                </a:solidFill>
                <a:latin typeface="Avenir Next LT Pro" panose="020B0504020202020204" pitchFamily="34" charset="0"/>
              </a:rPr>
              <a:t>SCOP</a:t>
            </a:r>
            <a:r>
              <a:rPr lang="ro-RO" sz="2800" dirty="0">
                <a:solidFill>
                  <a:srgbClr val="FE5B00"/>
                </a:solidFill>
                <a:latin typeface="Avenir Next LT Pro" panose="020B0504020202020204" pitchFamily="34" charset="0"/>
              </a:rPr>
              <a:t>UL PROIECTULUI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EB118C-C39C-4DF5-A3C3-199D244AECD1}"/>
              </a:ext>
            </a:extLst>
          </p:cNvPr>
          <p:cNvSpPr txBox="1"/>
          <p:nvPr/>
        </p:nvSpPr>
        <p:spPr>
          <a:xfrm>
            <a:off x="849093" y="2141098"/>
            <a:ext cx="10493814" cy="1425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o-RO" sz="2000" dirty="0">
                <a:latin typeface="Avenir Next LT Pro" panose="020B0504020202020204" pitchFamily="34" charset="0"/>
              </a:rPr>
              <a:t>Să contribuie la dezvoltarea de material educațional digital la nivel european pentru a promova calitatea pedagogică și educațională și pentru a îmbunătăți abilitățile și competențele didactice digitale ale profesorilor.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20A4CE-88AD-49C1-84EE-58A6C89854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866" r="24720" b="5747"/>
          <a:stretch/>
        </p:blipFill>
        <p:spPr>
          <a:xfrm>
            <a:off x="7391107" y="4206473"/>
            <a:ext cx="4169231" cy="24731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ine 3">
            <a:extLst>
              <a:ext uri="{FF2B5EF4-FFF2-40B4-BE49-F238E27FC236}">
                <a16:creationId xmlns:a16="http://schemas.microsoft.com/office/drawing/2014/main" id="{0BE53F2F-C64D-37BA-1CFA-382181DBFCB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71" y="4206473"/>
            <a:ext cx="5787774" cy="24731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43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80">
            <a:extLst>
              <a:ext uri="{FF2B5EF4-FFF2-40B4-BE49-F238E27FC236}">
                <a16:creationId xmlns:a16="http://schemas.microsoft.com/office/drawing/2014/main" id="{86751A47-64AC-4086-885A-DAB59860CC1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3" name="Resim 81">
            <a:extLst>
              <a:ext uri="{FF2B5EF4-FFF2-40B4-BE49-F238E27FC236}">
                <a16:creationId xmlns:a16="http://schemas.microsoft.com/office/drawing/2014/main" id="{77E6BDBA-9F97-4307-B2AC-BB74C5F43B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3885" y="541030"/>
            <a:ext cx="8520392" cy="65714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488957-359B-4BE2-A1BF-303A5627E316}"/>
              </a:ext>
            </a:extLst>
          </p:cNvPr>
          <p:cNvSpPr txBox="1"/>
          <p:nvPr/>
        </p:nvSpPr>
        <p:spPr>
          <a:xfrm>
            <a:off x="294290" y="1700322"/>
            <a:ext cx="6563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rgbClr val="FE5B00"/>
                </a:solidFill>
                <a:latin typeface="Avenir Next LT Pro" panose="020B0504020202020204" pitchFamily="34" charset="0"/>
              </a:rPr>
              <a:t>OBIECTIVE</a:t>
            </a:r>
            <a:r>
              <a:rPr lang="ro-RO" sz="2800" dirty="0">
                <a:solidFill>
                  <a:srgbClr val="FE5B00"/>
                </a:solidFill>
                <a:latin typeface="Avenir Next LT Pro" panose="020B0504020202020204" pitchFamily="34" charset="0"/>
              </a:rPr>
              <a:t>LE PROIECTULUI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FB625C-FD51-4906-8113-9025AAE67715}"/>
              </a:ext>
            </a:extLst>
          </p:cNvPr>
          <p:cNvSpPr txBox="1"/>
          <p:nvPr/>
        </p:nvSpPr>
        <p:spPr>
          <a:xfrm>
            <a:off x="294289" y="2223541"/>
            <a:ext cx="112399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Clr>
                <a:srgbClr val="01A3D7"/>
              </a:buClr>
              <a:buFont typeface="Wingdings" panose="05000000000000000000" pitchFamily="2" charset="2"/>
              <a:buChar char="§"/>
            </a:pPr>
            <a:r>
              <a:rPr lang="ro-RO" sz="2000" dirty="0">
                <a:latin typeface="Avenir Next LT Pro" panose="020B0504020202020204" pitchFamily="34" charset="0"/>
              </a:rPr>
              <a:t>Dezvoltarea abilităților de predare digitală și mentorat ale cadrelor didactice care predau științe, matematică și limba engleză elevilor de gimnaziu, oferindu-le spre aplicare instrumente de predare și evaluare digitale.</a:t>
            </a:r>
          </a:p>
          <a:p>
            <a:pPr marL="285750" indent="-285750" algn="just">
              <a:spcAft>
                <a:spcPts val="1200"/>
              </a:spcAft>
              <a:buClr>
                <a:srgbClr val="01A3D7"/>
              </a:buClr>
              <a:buFont typeface="Wingdings" panose="05000000000000000000" pitchFamily="2" charset="2"/>
              <a:buChar char="§"/>
            </a:pPr>
            <a:r>
              <a:rPr lang="ro-RO" sz="2000" dirty="0">
                <a:latin typeface="Avenir Next LT Pro" panose="020B0504020202020204" pitchFamily="34" charset="0"/>
              </a:rPr>
              <a:t> Dezvolte abilităților de învățare digitală ale elevilor de gimnaziu prin intermediul unei platforme prin care să poată învăța mai bine și mai ușor, fără limitare de timp sau spațiu. </a:t>
            </a:r>
          </a:p>
          <a:p>
            <a:pPr marL="285750" indent="-285750" algn="just">
              <a:spcAft>
                <a:spcPts val="1200"/>
              </a:spcAft>
              <a:buClr>
                <a:srgbClr val="01A3D7"/>
              </a:buClr>
              <a:buFont typeface="Wingdings" panose="05000000000000000000" pitchFamily="2" charset="2"/>
              <a:buChar char="§"/>
            </a:pPr>
            <a:r>
              <a:rPr lang="ro-RO" sz="2000" dirty="0">
                <a:latin typeface="Avenir Next LT Pro" panose="020B0504020202020204" pitchFamily="34" charset="0"/>
              </a:rPr>
              <a:t> Sprijinirea profesorilor, directorilor și factorilor de decizie în ceea ce privește digitalizarea educației, formularea unor recomandări privind modul de facilitare a acesteia în unitățile școlare. </a:t>
            </a:r>
          </a:p>
        </p:txBody>
      </p:sp>
    </p:spTree>
    <p:extLst>
      <p:ext uri="{BB962C8B-B14F-4D97-AF65-F5344CB8AC3E}">
        <p14:creationId xmlns:p14="http://schemas.microsoft.com/office/powerpoint/2010/main" val="146731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80">
            <a:extLst>
              <a:ext uri="{FF2B5EF4-FFF2-40B4-BE49-F238E27FC236}">
                <a16:creationId xmlns:a16="http://schemas.microsoft.com/office/drawing/2014/main" id="{86751A47-64AC-4086-885A-DAB59860CC1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3" name="Resim 81">
            <a:extLst>
              <a:ext uri="{FF2B5EF4-FFF2-40B4-BE49-F238E27FC236}">
                <a16:creationId xmlns:a16="http://schemas.microsoft.com/office/drawing/2014/main" id="{77E6BDBA-9F97-4307-B2AC-BB74C5F43B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3885" y="541030"/>
            <a:ext cx="8520392" cy="65714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488957-359B-4BE2-A1BF-303A5627E316}"/>
              </a:ext>
            </a:extLst>
          </p:cNvPr>
          <p:cNvSpPr txBox="1"/>
          <p:nvPr/>
        </p:nvSpPr>
        <p:spPr>
          <a:xfrm>
            <a:off x="534293" y="1496422"/>
            <a:ext cx="4208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err="1">
                <a:solidFill>
                  <a:srgbClr val="FE5B00"/>
                </a:solidFill>
                <a:latin typeface="Avenir Next LT Pro" panose="020B0504020202020204" pitchFamily="34" charset="0"/>
              </a:rPr>
              <a:t>REZULTATE</a:t>
            </a:r>
            <a:r>
              <a:rPr lang="en-US" sz="2800" dirty="0">
                <a:solidFill>
                  <a:srgbClr val="FE5B00"/>
                </a:solidFill>
                <a:latin typeface="Avenir Next LT Pro" panose="020B0504020202020204" pitchFamily="34" charset="0"/>
              </a:rPr>
              <a:t> ESTIMATE</a:t>
            </a:r>
            <a:endParaRPr lang="ro-RO" sz="2800" dirty="0">
              <a:solidFill>
                <a:srgbClr val="FE5B00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FB625C-FD51-4906-8113-9025AAE67715}"/>
              </a:ext>
            </a:extLst>
          </p:cNvPr>
          <p:cNvSpPr txBox="1"/>
          <p:nvPr/>
        </p:nvSpPr>
        <p:spPr>
          <a:xfrm>
            <a:off x="1162976" y="2317885"/>
            <a:ext cx="59746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Clr>
                <a:srgbClr val="01A3D7"/>
              </a:buClr>
              <a:buFont typeface="Wingdings" panose="05000000000000000000" pitchFamily="2" charset="2"/>
              <a:buChar char="§"/>
            </a:pPr>
            <a:r>
              <a:rPr lang="ro-RO" sz="2000" dirty="0">
                <a:latin typeface="Avenir Next LT Pro" panose="020B0504020202020204" pitchFamily="34" charset="0"/>
              </a:rPr>
              <a:t>IO1 – platformă de învățare, </a:t>
            </a:r>
            <a:r>
              <a:rPr lang="ro-RO" sz="2000" i="1" dirty="0" err="1">
                <a:latin typeface="Avenir Next LT Pro" panose="020B0504020202020204" pitchFamily="34" charset="0"/>
              </a:rPr>
              <a:t>My</a:t>
            </a:r>
            <a:r>
              <a:rPr lang="ro-RO" sz="2000" i="1" dirty="0">
                <a:latin typeface="Avenir Next LT Pro" panose="020B0504020202020204" pitchFamily="34" charset="0"/>
              </a:rPr>
              <a:t> Digital </a:t>
            </a:r>
            <a:r>
              <a:rPr lang="ro-RO" sz="2000" i="1" dirty="0" err="1">
                <a:latin typeface="Avenir Next LT Pro" panose="020B0504020202020204" pitchFamily="34" charset="0"/>
              </a:rPr>
              <a:t>Class</a:t>
            </a:r>
            <a:r>
              <a:rPr lang="ro-RO" sz="2000" dirty="0">
                <a:latin typeface="Avenir Next LT Pro" panose="020B0504020202020204" pitchFamily="34" charset="0"/>
              </a:rPr>
              <a:t>, dedicată elevilor și profesorilor;</a:t>
            </a:r>
          </a:p>
          <a:p>
            <a:pPr marL="285750" indent="-285750" algn="just">
              <a:spcAft>
                <a:spcPts val="1200"/>
              </a:spcAft>
              <a:buClr>
                <a:srgbClr val="01A3D7"/>
              </a:buClr>
              <a:buFont typeface="Wingdings" panose="05000000000000000000" pitchFamily="2" charset="2"/>
              <a:buChar char="§"/>
            </a:pPr>
            <a:r>
              <a:rPr lang="ro-RO" sz="2000" dirty="0">
                <a:latin typeface="Avenir Next LT Pro" panose="020B0504020202020204" pitchFamily="34" charset="0"/>
              </a:rPr>
              <a:t>IO2 - sugestii de activități pentru evaluarea în mediul digital;</a:t>
            </a:r>
          </a:p>
          <a:p>
            <a:pPr marL="285750" indent="-285750" algn="just">
              <a:spcAft>
                <a:spcPts val="1200"/>
              </a:spcAft>
              <a:buClr>
                <a:srgbClr val="01A3D7"/>
              </a:buClr>
              <a:buFont typeface="Wingdings" panose="05000000000000000000" pitchFamily="2" charset="2"/>
              <a:buChar char="§"/>
            </a:pPr>
            <a:r>
              <a:rPr lang="ro-RO" sz="2000" dirty="0">
                <a:latin typeface="Avenir Next LT Pro" panose="020B0504020202020204" pitchFamily="34" charset="0"/>
              </a:rPr>
              <a:t>IO3 – ghid pentru profesori: repere pedagogice pentru dezvoltarea abilităților de antrenare a elevilor în educația digitală (coordonator produs intelectual: I.S.J. Iași);</a:t>
            </a:r>
          </a:p>
          <a:p>
            <a:pPr marL="285750" indent="-285750" algn="just">
              <a:spcAft>
                <a:spcPts val="1200"/>
              </a:spcAft>
              <a:buClr>
                <a:srgbClr val="01A3D7"/>
              </a:buClr>
              <a:buFont typeface="Wingdings" panose="05000000000000000000" pitchFamily="2" charset="2"/>
              <a:buChar char="§"/>
            </a:pPr>
            <a:r>
              <a:rPr lang="ro-RO" sz="2000" dirty="0">
                <a:latin typeface="Avenir Next LT Pro" panose="020B0504020202020204" pitchFamily="34" charset="0"/>
              </a:rPr>
              <a:t>IO4 – recomandări pentru consolidarea </a:t>
            </a:r>
            <a:r>
              <a:rPr lang="en-US" sz="2000" dirty="0">
                <a:latin typeface="Avenir Next LT Pro" panose="020B0504020202020204" pitchFamily="34" charset="0"/>
              </a:rPr>
              <a:t>a</a:t>
            </a:r>
            <a:r>
              <a:rPr lang="ro-RO" sz="2000" dirty="0" err="1">
                <a:latin typeface="Avenir Next LT Pro" panose="020B0504020202020204" pitchFamily="34" charset="0"/>
              </a:rPr>
              <a:t>bilităților</a:t>
            </a:r>
            <a:r>
              <a:rPr lang="ro-RO" sz="2000" dirty="0">
                <a:latin typeface="Avenir Next LT Pro" panose="020B0504020202020204" pitchFamily="34" charset="0"/>
              </a:rPr>
              <a:t> în educația digitală pentru diferitele grupuri țintă: profesori, părinți, conducerea școlilor, factori de decizie.</a:t>
            </a:r>
          </a:p>
        </p:txBody>
      </p:sp>
      <p:pic>
        <p:nvPicPr>
          <p:cNvPr id="7" name="Imagine 6">
            <a:extLst>
              <a:ext uri="{FF2B5EF4-FFF2-40B4-BE49-F238E27FC236}">
                <a16:creationId xmlns:a16="http://schemas.microsoft.com/office/drawing/2014/main" id="{C3536375-F8B6-54FE-CC7A-06200B5C57A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5834" y="2959423"/>
            <a:ext cx="4357980" cy="240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84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80">
            <a:extLst>
              <a:ext uri="{FF2B5EF4-FFF2-40B4-BE49-F238E27FC236}">
                <a16:creationId xmlns:a16="http://schemas.microsoft.com/office/drawing/2014/main" id="{86751A47-64AC-4086-885A-DAB59860CC1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40" y="1082375"/>
            <a:ext cx="12192000" cy="6858000"/>
          </a:xfrm>
          <a:prstGeom prst="rect">
            <a:avLst/>
          </a:prstGeom>
        </p:spPr>
      </p:pic>
      <p:pic>
        <p:nvPicPr>
          <p:cNvPr id="3" name="Resim 81">
            <a:extLst>
              <a:ext uri="{FF2B5EF4-FFF2-40B4-BE49-F238E27FC236}">
                <a16:creationId xmlns:a16="http://schemas.microsoft.com/office/drawing/2014/main" id="{77E6BDBA-9F97-4307-B2AC-BB74C5F43B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3885" y="541030"/>
            <a:ext cx="8520392" cy="65714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488957-359B-4BE2-A1BF-303A5627E316}"/>
              </a:ext>
            </a:extLst>
          </p:cNvPr>
          <p:cNvSpPr txBox="1"/>
          <p:nvPr/>
        </p:nvSpPr>
        <p:spPr>
          <a:xfrm>
            <a:off x="186431" y="1468536"/>
            <a:ext cx="7324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2800" dirty="0">
                <a:solidFill>
                  <a:srgbClr val="FE5B00"/>
                </a:solidFill>
                <a:latin typeface="Avenir Next LT Pro" panose="020B0504020202020204" pitchFamily="34" charset="0"/>
              </a:rPr>
              <a:t>VALLADOLID, 20 – 21 OCTOMBRIE</a:t>
            </a:r>
            <a:r>
              <a:rPr lang="ro-RO" sz="2800" b="1" dirty="0">
                <a:solidFill>
                  <a:srgbClr val="FE5B00"/>
                </a:solidFill>
                <a:latin typeface="Avenir Next LT Pro" panose="020B0504020202020204" pitchFamily="34" charset="0"/>
              </a:rPr>
              <a:t>  </a:t>
            </a:r>
            <a:r>
              <a:rPr lang="ro-RO" sz="2800" dirty="0">
                <a:solidFill>
                  <a:srgbClr val="FE5B00"/>
                </a:solidFill>
                <a:latin typeface="Avenir Next LT Pro" panose="020B0504020202020204" pitchFamily="34" charset="0"/>
              </a:rPr>
              <a:t>2022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C6DCAF-5DD9-4D37-B6B5-7616634234FF}"/>
              </a:ext>
            </a:extLst>
          </p:cNvPr>
          <p:cNvSpPr txBox="1"/>
          <p:nvPr/>
        </p:nvSpPr>
        <p:spPr>
          <a:xfrm>
            <a:off x="4037128" y="1938732"/>
            <a:ext cx="303837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Clr>
                <a:srgbClr val="01A3D7"/>
              </a:buClr>
              <a:buFont typeface="Wingdings" panose="05000000000000000000" pitchFamily="2" charset="2"/>
              <a:buChar char="§"/>
            </a:pPr>
            <a:r>
              <a:rPr lang="ro-RO" dirty="0">
                <a:latin typeface="Avenir Next LT Pro" panose="020B0504020202020204" pitchFamily="34" charset="0"/>
              </a:rPr>
              <a:t>Prezentarea </a:t>
            </a:r>
            <a:r>
              <a:rPr lang="ro-RO" dirty="0" err="1">
                <a:latin typeface="Avenir Next LT Pro" panose="020B0504020202020204" pitchFamily="34" charset="0"/>
              </a:rPr>
              <a:t>digitask</a:t>
            </a:r>
            <a:r>
              <a:rPr lang="ro-RO" dirty="0">
                <a:latin typeface="Avenir Next LT Pro" panose="020B0504020202020204" pitchFamily="34" charset="0"/>
              </a:rPr>
              <a:t>-urilor pentru: științe, matematică, engleză;</a:t>
            </a:r>
          </a:p>
          <a:p>
            <a:pPr marL="285750" indent="-285750" algn="just">
              <a:spcAft>
                <a:spcPts val="1200"/>
              </a:spcAft>
              <a:buClr>
                <a:srgbClr val="01A3D7"/>
              </a:buClr>
              <a:buFont typeface="Wingdings" panose="05000000000000000000" pitchFamily="2" charset="2"/>
              <a:buChar char="§"/>
            </a:pPr>
            <a:r>
              <a:rPr lang="ro-RO" dirty="0">
                <a:latin typeface="Avenir Next LT Pro" panose="020B0504020202020204" pitchFamily="34" charset="0"/>
              </a:rPr>
              <a:t>Stabilirea următoarelor întruniri și a reperelor temporale în vederea finalizării obiectivelor stabilite;</a:t>
            </a:r>
          </a:p>
          <a:p>
            <a:pPr marL="285750" indent="-285750" algn="just">
              <a:spcAft>
                <a:spcPts val="1200"/>
              </a:spcAft>
              <a:buClr>
                <a:srgbClr val="01A3D7"/>
              </a:buClr>
              <a:buFont typeface="Wingdings" panose="05000000000000000000" pitchFamily="2" charset="2"/>
              <a:buChar char="§"/>
            </a:pPr>
            <a:r>
              <a:rPr lang="ro-RO" dirty="0">
                <a:latin typeface="Avenir Next LT Pro" panose="020B0504020202020204" pitchFamily="34" charset="0"/>
              </a:rPr>
              <a:t>Discutarea modalității de traducere a </a:t>
            </a:r>
            <a:r>
              <a:rPr lang="ro-RO" dirty="0" err="1">
                <a:latin typeface="Avenir Next LT Pro" panose="020B0504020202020204" pitchFamily="34" charset="0"/>
              </a:rPr>
              <a:t>digitask</a:t>
            </a:r>
            <a:r>
              <a:rPr lang="ro-RO" dirty="0">
                <a:latin typeface="Avenir Next LT Pro" panose="020B0504020202020204" pitchFamily="34" charset="0"/>
              </a:rPr>
              <a:t>-urilor direct pe platformă:</a:t>
            </a:r>
          </a:p>
          <a:p>
            <a:pPr marL="285750" indent="-285750" algn="just">
              <a:spcAft>
                <a:spcPts val="1200"/>
              </a:spcAft>
              <a:buClr>
                <a:srgbClr val="01A3D7"/>
              </a:buClr>
              <a:buFont typeface="Wingdings" panose="05000000000000000000" pitchFamily="2" charset="2"/>
              <a:buChar char="§"/>
            </a:pPr>
            <a:r>
              <a:rPr lang="ro-RO" dirty="0">
                <a:latin typeface="Avenir Next LT Pro" panose="020B0504020202020204" pitchFamily="34" charset="0"/>
              </a:rPr>
              <a:t>Organizarea testării și pilotării platformei digitale;</a:t>
            </a:r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id="{6843D213-9B93-6179-5AAB-0B16C329B08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306" y="2526637"/>
            <a:ext cx="3624357" cy="27207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ine 6">
            <a:extLst>
              <a:ext uri="{FF2B5EF4-FFF2-40B4-BE49-F238E27FC236}">
                <a16:creationId xmlns:a16="http://schemas.microsoft.com/office/drawing/2014/main" id="{C465232D-F175-CB07-1523-5121BA4C0F8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9687" y="2102120"/>
            <a:ext cx="4290473" cy="333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45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80">
            <a:extLst>
              <a:ext uri="{FF2B5EF4-FFF2-40B4-BE49-F238E27FC236}">
                <a16:creationId xmlns:a16="http://schemas.microsoft.com/office/drawing/2014/main" id="{86751A47-64AC-4086-885A-DAB59860CC1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9" y="0"/>
            <a:ext cx="12192000" cy="6858000"/>
          </a:xfrm>
          <a:prstGeom prst="rect">
            <a:avLst/>
          </a:prstGeom>
        </p:spPr>
      </p:pic>
      <p:pic>
        <p:nvPicPr>
          <p:cNvPr id="3" name="Resim 81">
            <a:extLst>
              <a:ext uri="{FF2B5EF4-FFF2-40B4-BE49-F238E27FC236}">
                <a16:creationId xmlns:a16="http://schemas.microsoft.com/office/drawing/2014/main" id="{77E6BDBA-9F97-4307-B2AC-BB74C5F43B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3885" y="532152"/>
            <a:ext cx="8520392" cy="65714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488957-359B-4BE2-A1BF-303A5627E316}"/>
              </a:ext>
            </a:extLst>
          </p:cNvPr>
          <p:cNvSpPr txBox="1"/>
          <p:nvPr/>
        </p:nvSpPr>
        <p:spPr>
          <a:xfrm>
            <a:off x="7325710" y="1496422"/>
            <a:ext cx="4208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2800" dirty="0">
                <a:solidFill>
                  <a:srgbClr val="FE5B00"/>
                </a:solidFill>
                <a:latin typeface="Avenir Next LT Pro" panose="020B0504020202020204" pitchFamily="34" charset="0"/>
              </a:rPr>
              <a:t>CE URMEAZĂ?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C6DCAF-5DD9-4D37-B6B5-7616634234FF}"/>
              </a:ext>
            </a:extLst>
          </p:cNvPr>
          <p:cNvSpPr txBox="1"/>
          <p:nvPr/>
        </p:nvSpPr>
        <p:spPr>
          <a:xfrm>
            <a:off x="376086" y="1758032"/>
            <a:ext cx="587971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Clr>
                <a:srgbClr val="01A3D7"/>
              </a:buClr>
            </a:pPr>
            <a:r>
              <a:rPr lang="ro-RO" b="1" dirty="0">
                <a:latin typeface="Avenir Next LT Pro" panose="020B0504020202020204" pitchFamily="34" charset="0"/>
              </a:rPr>
              <a:t>Dezvoltarea IO1, IO2, IO3:</a:t>
            </a:r>
            <a:endParaRPr lang="ro-RO" b="1" i="1" dirty="0">
              <a:latin typeface="Avenir Next LT Pro" panose="020B0504020202020204" pitchFamily="34" charset="0"/>
            </a:endParaRPr>
          </a:p>
          <a:p>
            <a:pPr marL="285750" indent="-285750">
              <a:spcAft>
                <a:spcPts val="1200"/>
              </a:spcAft>
              <a:buClr>
                <a:srgbClr val="01A3D7"/>
              </a:buClr>
              <a:buFont typeface="Wingdings" panose="05000000000000000000" pitchFamily="2" charset="2"/>
              <a:buChar char="§"/>
            </a:pPr>
            <a:r>
              <a:rPr lang="ro-RO" sz="1800" dirty="0">
                <a:effectLst/>
                <a:latin typeface="Avenir Next LT Pro" panose="020B0504020202020204" pitchFamily="34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întâlnire pe Skype pe 2 noiembrie la ora 15.00 CET, pentru instruirea în vederea traducerii direct pe platformă; </a:t>
            </a:r>
            <a:endParaRPr lang="ro-RO" b="1" i="1" dirty="0">
              <a:latin typeface="Avenir Next LT Pro" panose="020B0504020202020204" pitchFamily="34" charset="-18"/>
            </a:endParaRPr>
          </a:p>
          <a:p>
            <a:pPr marL="285750" indent="-285750">
              <a:spcAft>
                <a:spcPts val="1200"/>
              </a:spcAft>
              <a:buClr>
                <a:srgbClr val="01A3D7"/>
              </a:buClr>
              <a:buFont typeface="Wingdings" panose="05000000000000000000" pitchFamily="2" charset="2"/>
              <a:buChar char="§"/>
            </a:pPr>
            <a:r>
              <a:rPr lang="ro-RO" sz="1800" dirty="0">
                <a:effectLst/>
                <a:latin typeface="Avenir Next LT Pro" panose="020B0504020202020204" pitchFamily="34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întâlnire pe Skype pe 14 noiembrie la ora 10.00 CET, pentru finalizarea și discutarea IO1, IO2, IO3;</a:t>
            </a:r>
          </a:p>
          <a:p>
            <a:pPr marL="285750" indent="-285750">
              <a:spcAft>
                <a:spcPts val="1200"/>
              </a:spcAft>
              <a:buClr>
                <a:srgbClr val="01A3D7"/>
              </a:buClr>
              <a:buFont typeface="Wingdings" panose="05000000000000000000" pitchFamily="2" charset="2"/>
              <a:buChar char="§"/>
            </a:pPr>
            <a:r>
              <a:rPr lang="ro-RO" dirty="0">
                <a:latin typeface="Avenir Next LT Pro" panose="020B0504020202020204" pitchFamily="34" charset="-18"/>
              </a:rPr>
              <a:t>finalizarea exemplelor de evaluare cu instrumentele web.2 și web3, 18 noiembrie 2022;</a:t>
            </a:r>
          </a:p>
          <a:p>
            <a:pPr marL="285750" indent="-285750">
              <a:spcAft>
                <a:spcPts val="1200"/>
              </a:spcAft>
              <a:buClr>
                <a:srgbClr val="01A3D7"/>
              </a:buClr>
              <a:buFont typeface="Wingdings" panose="05000000000000000000" pitchFamily="2" charset="2"/>
              <a:buChar char="§"/>
            </a:pPr>
            <a:r>
              <a:rPr lang="ro-RO" dirty="0">
                <a:latin typeface="Avenir Next LT Pro" panose="020B0504020202020204" pitchFamily="34" charset="0"/>
              </a:rPr>
              <a:t>testarea conținuturilor de pe platforma </a:t>
            </a:r>
            <a:r>
              <a:rPr lang="ro-RO" i="1" dirty="0" err="1">
                <a:latin typeface="Avenir Next LT Pro" panose="020B0504020202020204" pitchFamily="34" charset="0"/>
              </a:rPr>
              <a:t>My</a:t>
            </a:r>
            <a:r>
              <a:rPr lang="ro-RO" i="1" dirty="0">
                <a:latin typeface="Avenir Next LT Pro" panose="020B0504020202020204" pitchFamily="34" charset="0"/>
              </a:rPr>
              <a:t> Digital </a:t>
            </a:r>
            <a:r>
              <a:rPr lang="ro-RO" i="1" dirty="0" err="1">
                <a:latin typeface="Avenir Next LT Pro" panose="020B0504020202020204" pitchFamily="34" charset="0"/>
              </a:rPr>
              <a:t>Class</a:t>
            </a:r>
            <a:r>
              <a:rPr lang="ro-RO" i="1" dirty="0">
                <a:latin typeface="Avenir Next LT Pro" panose="020B0504020202020204" pitchFamily="34" charset="0"/>
              </a:rPr>
              <a:t> </a:t>
            </a:r>
            <a:r>
              <a:rPr lang="ro-RO" dirty="0">
                <a:latin typeface="Avenir Next LT Pro" panose="020B0504020202020204" pitchFamily="34" charset="0"/>
              </a:rPr>
              <a:t>cu grupurile țintă (decembrie 2022);</a:t>
            </a:r>
          </a:p>
          <a:p>
            <a:pPr marL="285750" indent="-285750">
              <a:spcAft>
                <a:spcPts val="1200"/>
              </a:spcAft>
              <a:buClr>
                <a:srgbClr val="01A3D7"/>
              </a:buClr>
              <a:buFont typeface="Wingdings" panose="05000000000000000000" pitchFamily="2" charset="2"/>
              <a:buChar char="§"/>
            </a:pPr>
            <a:r>
              <a:rPr lang="ro-RO" dirty="0">
                <a:latin typeface="Avenir Next LT Pro" panose="020B0504020202020204" pitchFamily="34" charset="-18"/>
              </a:rPr>
              <a:t>activitate de formare – Istanbul (17-23 ianuarie 2023);</a:t>
            </a:r>
          </a:p>
          <a:p>
            <a:pPr marL="285750" indent="-285750">
              <a:spcAft>
                <a:spcPts val="1200"/>
              </a:spcAft>
              <a:buClr>
                <a:srgbClr val="01A3D7"/>
              </a:buClr>
              <a:buFont typeface="Wingdings" panose="05000000000000000000" pitchFamily="2" charset="2"/>
              <a:buChar char="§"/>
            </a:pPr>
            <a:r>
              <a:rPr lang="ro-RO" dirty="0">
                <a:latin typeface="Avenir Next LT Pro" panose="020B0504020202020204" pitchFamily="34" charset="-18"/>
              </a:rPr>
              <a:t>întâlnire de proiect, Sofia (28 februarie-1 martie 2023);</a:t>
            </a:r>
          </a:p>
          <a:p>
            <a:pPr marL="285750" indent="-285750">
              <a:spcAft>
                <a:spcPts val="1200"/>
              </a:spcAft>
              <a:buClr>
                <a:srgbClr val="01A3D7"/>
              </a:buClr>
              <a:buFont typeface="Wingdings" panose="05000000000000000000" pitchFamily="2" charset="2"/>
              <a:buChar char="§"/>
            </a:pPr>
            <a:endParaRPr lang="en-GB" dirty="0">
              <a:latin typeface="Avenir Next LT Pro" panose="020B05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CD0444-BCD9-482A-A283-F510720EDF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866" r="24720" b="5747"/>
          <a:stretch/>
        </p:blipFill>
        <p:spPr>
          <a:xfrm>
            <a:off x="6726046" y="2797728"/>
            <a:ext cx="4730805" cy="28062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756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ine 1">
            <a:extLst>
              <a:ext uri="{FF2B5EF4-FFF2-40B4-BE49-F238E27FC236}">
                <a16:creationId xmlns:a16="http://schemas.microsoft.com/office/drawing/2014/main" id="{D8B6960A-41FD-7023-A441-C96247399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706" y="258933"/>
            <a:ext cx="8522947" cy="658425"/>
          </a:xfrm>
          <a:prstGeom prst="rect">
            <a:avLst/>
          </a:prstGeom>
        </p:spPr>
      </p:pic>
      <p:pic>
        <p:nvPicPr>
          <p:cNvPr id="3" name="Imagine 2">
            <a:extLst>
              <a:ext uri="{FF2B5EF4-FFF2-40B4-BE49-F238E27FC236}">
                <a16:creationId xmlns:a16="http://schemas.microsoft.com/office/drawing/2014/main" id="{6A069FCA-436D-E4E1-F7D8-C917B06E593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8953" y="1450138"/>
            <a:ext cx="9048021" cy="5086785"/>
          </a:xfrm>
          <a:prstGeom prst="rect">
            <a:avLst/>
          </a:prstGeom>
        </p:spPr>
      </p:pic>
      <p:sp>
        <p:nvSpPr>
          <p:cNvPr id="5" name="CasetăText 4">
            <a:extLst>
              <a:ext uri="{FF2B5EF4-FFF2-40B4-BE49-F238E27FC236}">
                <a16:creationId xmlns:a16="http://schemas.microsoft.com/office/drawing/2014/main" id="{A8FCBA6B-191C-5432-47C2-7C045301F25F}"/>
              </a:ext>
            </a:extLst>
          </p:cNvPr>
          <p:cNvSpPr txBox="1"/>
          <p:nvPr/>
        </p:nvSpPr>
        <p:spPr>
          <a:xfrm>
            <a:off x="1603706" y="1083076"/>
            <a:ext cx="6270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1800" dirty="0">
                <a:solidFill>
                  <a:srgbClr val="FE5B00"/>
                </a:solidFill>
                <a:latin typeface="Avenir Next LT Pro" panose="020B0504020202020204" pitchFamily="34" charset="0"/>
              </a:rPr>
              <a:t>PLATFORMA DIGITALĂ- 6 UNITĂȚI PENTRU ȘTIINȚE</a:t>
            </a:r>
          </a:p>
        </p:txBody>
      </p:sp>
    </p:spTree>
    <p:extLst>
      <p:ext uri="{BB962C8B-B14F-4D97-AF65-F5344CB8AC3E}">
        <p14:creationId xmlns:p14="http://schemas.microsoft.com/office/powerpoint/2010/main" val="209084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ine 1">
            <a:extLst>
              <a:ext uri="{FF2B5EF4-FFF2-40B4-BE49-F238E27FC236}">
                <a16:creationId xmlns:a16="http://schemas.microsoft.com/office/drawing/2014/main" id="{769E71BA-CDBD-8EE4-7D84-B3CCC63EB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526" y="214544"/>
            <a:ext cx="8522947" cy="658425"/>
          </a:xfrm>
          <a:prstGeom prst="rect">
            <a:avLst/>
          </a:prstGeom>
        </p:spPr>
      </p:pic>
      <p:sp>
        <p:nvSpPr>
          <p:cNvPr id="3" name="CasetăText 2">
            <a:extLst>
              <a:ext uri="{FF2B5EF4-FFF2-40B4-BE49-F238E27FC236}">
                <a16:creationId xmlns:a16="http://schemas.microsoft.com/office/drawing/2014/main" id="{97E06C52-C3A1-2E2E-AE96-1E40B25C0DB0}"/>
              </a:ext>
            </a:extLst>
          </p:cNvPr>
          <p:cNvSpPr txBox="1"/>
          <p:nvPr/>
        </p:nvSpPr>
        <p:spPr>
          <a:xfrm>
            <a:off x="1603706" y="1083076"/>
            <a:ext cx="6270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1800" dirty="0">
                <a:solidFill>
                  <a:srgbClr val="FE5B00"/>
                </a:solidFill>
                <a:latin typeface="Avenir Next LT Pro" panose="020B0504020202020204" pitchFamily="34" charset="0"/>
              </a:rPr>
              <a:t>PLATFORMA DIGITALĂ- 5 UNITĂȚI PENTRU ENGLEZĂ</a:t>
            </a:r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id="{9982C097-6E1D-4D8B-4433-FBEF45A9453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0273" y="1599896"/>
            <a:ext cx="8759572" cy="492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01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2752</TotalTime>
  <Words>488</Words>
  <Application>Microsoft Office PowerPoint</Application>
  <PresentationFormat>Widescreen</PresentationFormat>
  <Paragraphs>51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Avenir Next LT Pro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Irina Prodan</dc:creator>
  <cp:lastModifiedBy>gabi</cp:lastModifiedBy>
  <cp:revision>28</cp:revision>
  <dcterms:created xsi:type="dcterms:W3CDTF">2021-11-28T18:03:50Z</dcterms:created>
  <dcterms:modified xsi:type="dcterms:W3CDTF">2022-11-02T17:47:16Z</dcterms:modified>
</cp:coreProperties>
</file>